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5" r:id="rId7"/>
    <p:sldId id="266" r:id="rId8"/>
    <p:sldId id="269" r:id="rId9"/>
    <p:sldId id="270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CBA2-E235-4097-8623-96CA5C260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D8AAD-98F2-454C-83F8-B65A7B823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52557-3483-4618-BA21-7E83924C5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F105-259A-4139-A68D-03FCAA7AEF16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8DEC5-E65C-4C0F-84C6-7442FD1A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24D33-A409-4978-AB17-B5694D9CE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A94-BCC2-42BC-A4BC-3EEF236A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5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6EE3-8E45-4B64-9259-51829A2E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227A2-CBA3-4A3F-B862-6474269AD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A80CE-0FE7-49D8-AF2B-236E3ED1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F105-259A-4139-A68D-03FCAA7AEF16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8D396-764A-446A-A009-633542B20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B11F0-87C2-45EC-A7F8-13CC4B35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A94-BCC2-42BC-A4BC-3EEF236A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6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14723A-2F70-4D20-BA49-8414986421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D3248-879D-4AD4-9D60-295DF5F70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B3C0A-205F-41EC-95B9-508BD961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F105-259A-4139-A68D-03FCAA7AEF16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E5DD2-5370-46FC-BC94-D1FE3E79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17F57-5909-4D4E-A441-1B2E3B1E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A94-BCC2-42BC-A4BC-3EEF236A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3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E47E8-6928-457A-8292-42595A12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E51F5-46F9-4437-B108-AA68832FB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55896-DE59-4450-A07A-60F4AC6D5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F105-259A-4139-A68D-03FCAA7AEF16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62C47-2672-4479-BAE2-DC3039952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FDBD3-92EF-4C9B-8D98-435D0623B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A94-BCC2-42BC-A4BC-3EEF236A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903CB-D436-4B84-9637-2785E97A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19835-A85C-4D72-91AC-A55B459C3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4C29B-6C01-4E40-B506-EA31B62A4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F105-259A-4139-A68D-03FCAA7AEF16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60C96-F4C3-4947-B860-2CCDB1CB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B2955-FADD-46D2-A466-204DE180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A94-BCC2-42BC-A4BC-3EEF236A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8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4B544-1178-4E43-BDB6-D8E2F6FC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32CEE-1B79-43F6-8F84-72CB2664B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5A997-7739-438A-B13D-85338DA69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3EBBB-AEAC-48C1-8F58-FEAAF943F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F105-259A-4139-A68D-03FCAA7AEF16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68004-DAD0-469D-924D-52AF4892B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90BE5-FC93-40A1-8DEB-53AA509B8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A94-BCC2-42BC-A4BC-3EEF236A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2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FC77-3C26-4C9D-9D51-C2F2A4EF6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EE665-9CC7-4492-834C-0C339413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18376-8D20-4A50-96F3-ED1AA6C99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C295B-390A-4DCC-A87C-DCD33A6D7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2D729-F879-4E68-BF67-C95C5CC3B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08272B-0A2E-4256-97B0-C5F81E1F4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F105-259A-4139-A68D-03FCAA7AEF16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EED3BD-B255-4F5C-A6D7-F21AC617B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ECD569-A0CA-446D-824A-CBAF2A08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A94-BCC2-42BC-A4BC-3EEF236A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51C37-23D2-486F-9B65-67ED5E02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FCAD0A-36E8-41C5-8592-8864BD99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F105-259A-4139-A68D-03FCAA7AEF16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5F77E-A1D6-4B1E-8679-45F66429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1FB6-D371-46DD-A8C8-A57375BAD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A94-BCC2-42BC-A4BC-3EEF236A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2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99C2F-DEC3-4B20-A513-3051F44A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F105-259A-4139-A68D-03FCAA7AEF16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6AA6A0-3285-4B0C-ACAC-069A3A18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6D70D-6F66-4D6C-B4EE-2A413D8F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A94-BCC2-42BC-A4BC-3EEF236A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5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AF51-C2FC-4E09-8E10-FB79E658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9941B-4958-485D-BF8F-82D5C254B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EED84-F3CE-4ADA-B6EB-96AB81DD0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D61D7-098F-4D4A-9122-951243F48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F105-259A-4139-A68D-03FCAA7AEF16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85BD9-49C8-4F4F-9F93-FAE144791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8394E-E8A1-464B-B742-20AAC471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A94-BCC2-42BC-A4BC-3EEF236A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2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13C9-23A2-429A-B14A-B458BDD6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0E2F88-EEBF-4B3F-A686-2ED920A99A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C87B1-F3C2-4921-90DE-DFD069FBF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3B8E9-8333-4D61-81F7-7758BF86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F105-259A-4139-A68D-03FCAA7AEF16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1DAA4-07D3-4F7B-8999-A15D418D9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37782-05DF-46DC-989A-C3367460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A94-BCC2-42BC-A4BC-3EEF236A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1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E0DEB9-98A9-40CA-9690-1FE8CD63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6041B-4D7F-430D-A4CF-924FAB2FD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5607F-BEDB-4761-9A28-D37AD6AF3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FF105-259A-4139-A68D-03FCAA7AEF16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8137F-1A1B-4399-B3C8-A6DE83598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245E7-9A6F-4F5C-B534-E73B42F99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8DA94-BCC2-42BC-A4BC-3EEF236A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4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6B97D-FCE4-4D16-9B58-53E1BAAED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269" y="868362"/>
            <a:ext cx="10429461" cy="2387600"/>
          </a:xfrm>
        </p:spPr>
        <p:txBody>
          <a:bodyPr>
            <a:normAutofit/>
          </a:bodyPr>
          <a:lstStyle/>
          <a:p>
            <a:r>
              <a:rPr lang="en-US" dirty="0"/>
              <a:t>Lab 11: Forecasting-Numerical Weather Prediction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45C634-747A-43F3-83D8-6EB2921495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Hannah Daley</a:t>
            </a:r>
          </a:p>
        </p:txBody>
      </p:sp>
    </p:spTree>
    <p:extLst>
      <p:ext uri="{BB962C8B-B14F-4D97-AF65-F5344CB8AC3E}">
        <p14:creationId xmlns:p14="http://schemas.microsoft.com/office/powerpoint/2010/main" val="1139531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36DE-F3E8-49A2-8B4E-4AD95E11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9" y="87628"/>
            <a:ext cx="10515600" cy="931033"/>
          </a:xfrm>
        </p:spPr>
        <p:txBody>
          <a:bodyPr/>
          <a:lstStyle/>
          <a:p>
            <a:r>
              <a:rPr lang="en-US" dirty="0"/>
              <a:t>Mean/spread plots (temperature)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72733-B37B-4A33-B9ED-96DF5CA91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19" y="1488001"/>
            <a:ext cx="5667190" cy="4351338"/>
          </a:xfrm>
        </p:spPr>
        <p:txBody>
          <a:bodyPr/>
          <a:lstStyle/>
          <a:p>
            <a:r>
              <a:rPr lang="en-US" dirty="0"/>
              <a:t>Contour lines are mean values and “filled in colors” are spread </a:t>
            </a:r>
          </a:p>
          <a:p>
            <a:r>
              <a:rPr lang="en-US" dirty="0"/>
              <a:t>Spread -&gt; how much the value may deviate from the mean (think standard error)</a:t>
            </a:r>
          </a:p>
          <a:p>
            <a:r>
              <a:rPr lang="en-US" dirty="0"/>
              <a:t>In the figure to the right we can see that temperature max for college park is predicted at 15 </a:t>
            </a:r>
            <a:r>
              <a:rPr lang="he-IL" dirty="0"/>
              <a:t>֯</a:t>
            </a:r>
            <a:r>
              <a:rPr lang="en-US" dirty="0"/>
              <a:t>C +/- 0-1 </a:t>
            </a:r>
            <a:r>
              <a:rPr lang="he-IL" dirty="0"/>
              <a:t>֯</a:t>
            </a:r>
            <a:r>
              <a:rPr lang="en-US" dirty="0"/>
              <a:t>C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2091B-2815-418A-AC19-981EDB061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09" y="1377059"/>
            <a:ext cx="6347791" cy="54234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254BD4-DBF6-4C3D-8056-0869F2F00B84}"/>
              </a:ext>
            </a:extLst>
          </p:cNvPr>
          <p:cNvSpPr/>
          <p:nvPr/>
        </p:nvSpPr>
        <p:spPr>
          <a:xfrm>
            <a:off x="10167582" y="3302758"/>
            <a:ext cx="525037" cy="477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49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36DE-F3E8-49A2-8B4E-4AD95E11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9" y="87628"/>
            <a:ext cx="10515600" cy="931033"/>
          </a:xfrm>
        </p:spPr>
        <p:txBody>
          <a:bodyPr/>
          <a:lstStyle/>
          <a:p>
            <a:r>
              <a:rPr lang="en-US" dirty="0"/>
              <a:t>Mean/spread plots (wind speed at 200 </a:t>
            </a:r>
            <a:r>
              <a:rPr lang="en-US" dirty="0" err="1"/>
              <a:t>hPa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72733-B37B-4A33-B9ED-96DF5CA91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19" y="1488001"/>
            <a:ext cx="5667190" cy="4351338"/>
          </a:xfrm>
        </p:spPr>
        <p:txBody>
          <a:bodyPr/>
          <a:lstStyle/>
          <a:p>
            <a:r>
              <a:rPr lang="en-US" dirty="0"/>
              <a:t>Contour lines are mean values and “filled in colors” are spread </a:t>
            </a:r>
          </a:p>
          <a:p>
            <a:r>
              <a:rPr lang="en-US" dirty="0"/>
              <a:t>Spread -&gt; how much the value may deviate from the mean (think standard error)</a:t>
            </a:r>
          </a:p>
          <a:p>
            <a:r>
              <a:rPr lang="en-US" dirty="0"/>
              <a:t>In the figure to the right we can see that the wind speed for college park (200 </a:t>
            </a:r>
            <a:r>
              <a:rPr lang="en-US" dirty="0" err="1"/>
              <a:t>hPa</a:t>
            </a:r>
            <a:r>
              <a:rPr lang="en-US" dirty="0"/>
              <a:t>)  is predicted at 130 knots +/- 5-10 knots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2091B-2815-418A-AC19-981EDB061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093" y="1377059"/>
            <a:ext cx="6291391" cy="54234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F802D6-9FB1-4848-B059-2CD01060EB1A}"/>
              </a:ext>
            </a:extLst>
          </p:cNvPr>
          <p:cNvSpPr/>
          <p:nvPr/>
        </p:nvSpPr>
        <p:spPr>
          <a:xfrm>
            <a:off x="10167582" y="3302758"/>
            <a:ext cx="525037" cy="477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42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36DE-F3E8-49A2-8B4E-4AD95E11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9" y="87628"/>
            <a:ext cx="10515600" cy="931033"/>
          </a:xfrm>
        </p:spPr>
        <p:txBody>
          <a:bodyPr/>
          <a:lstStyle/>
          <a:p>
            <a:r>
              <a:rPr lang="en-US" dirty="0"/>
              <a:t>Mean/spread plots (surface wind speed)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72733-B37B-4A33-B9ED-96DF5CA91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19" y="1488001"/>
            <a:ext cx="5667190" cy="4351338"/>
          </a:xfrm>
        </p:spPr>
        <p:txBody>
          <a:bodyPr/>
          <a:lstStyle/>
          <a:p>
            <a:r>
              <a:rPr lang="en-US" dirty="0"/>
              <a:t>Contour lines are mean values and “filled in colors” are spread </a:t>
            </a:r>
          </a:p>
          <a:p>
            <a:r>
              <a:rPr lang="en-US" dirty="0"/>
              <a:t>Spread -&gt; how much the value may deviate from the mean (think standard error)</a:t>
            </a:r>
          </a:p>
          <a:p>
            <a:r>
              <a:rPr lang="en-US" dirty="0"/>
              <a:t>In the figure to the right we can see that the wind speed for college park is predicted at 10-20 +/- 5-10 km/</a:t>
            </a:r>
            <a:r>
              <a:rPr lang="en-US" dirty="0" err="1"/>
              <a:t>hr</a:t>
            </a:r>
            <a:r>
              <a:rPr lang="en-US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2091B-2815-418A-AC19-981EDB061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093" y="1392455"/>
            <a:ext cx="6291391" cy="53926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0DD0BB-EA09-4F98-8F65-764F651F7A08}"/>
              </a:ext>
            </a:extLst>
          </p:cNvPr>
          <p:cNvSpPr/>
          <p:nvPr/>
        </p:nvSpPr>
        <p:spPr>
          <a:xfrm>
            <a:off x="10167582" y="3302758"/>
            <a:ext cx="525037" cy="477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2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FDED-712F-4A99-BC96-101445E2C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689"/>
            <a:ext cx="10515600" cy="1009651"/>
          </a:xfrm>
        </p:spPr>
        <p:txBody>
          <a:bodyPr/>
          <a:lstStyle/>
          <a:p>
            <a:r>
              <a:rPr lang="en-US" dirty="0"/>
              <a:t>GFS vs NAM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291ED-C630-4AF4-B905-DFB0374EC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2452"/>
            <a:ext cx="10515600" cy="52611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Global Forecasting System (GFS):</a:t>
            </a:r>
          </a:p>
          <a:p>
            <a:pPr lvl="1"/>
            <a:r>
              <a:rPr lang="en-US" dirty="0"/>
              <a:t>every 6 hours</a:t>
            </a:r>
          </a:p>
          <a:p>
            <a:pPr lvl="1"/>
            <a:r>
              <a:rPr lang="en-US" dirty="0"/>
              <a:t>entire globe</a:t>
            </a:r>
          </a:p>
          <a:p>
            <a:pPr lvl="1"/>
            <a:r>
              <a:rPr lang="en-US" dirty="0"/>
              <a:t>Many models use as initial data (first guess)</a:t>
            </a:r>
          </a:p>
          <a:p>
            <a:pPr marL="0" indent="0">
              <a:buNone/>
            </a:pPr>
            <a:r>
              <a:rPr lang="en-US" dirty="0"/>
              <a:t>North American Model (NAM):</a:t>
            </a:r>
          </a:p>
          <a:p>
            <a:pPr lvl="1"/>
            <a:r>
              <a:rPr lang="en-US" dirty="0"/>
              <a:t>Perturbed from GFS</a:t>
            </a:r>
          </a:p>
          <a:p>
            <a:pPr lvl="1"/>
            <a:r>
              <a:rPr lang="en-US" dirty="0"/>
              <a:t>Only over North America</a:t>
            </a:r>
          </a:p>
          <a:p>
            <a:pPr lvl="1"/>
            <a:r>
              <a:rPr lang="en-US" dirty="0"/>
              <a:t>Higher resolution</a:t>
            </a:r>
          </a:p>
          <a:p>
            <a:pPr marL="0" indent="0">
              <a:buNone/>
            </a:pPr>
            <a:r>
              <a:rPr lang="en-US" dirty="0"/>
              <a:t>How to interpret:</a:t>
            </a:r>
          </a:p>
          <a:p>
            <a:pPr marL="0" indent="0">
              <a:buNone/>
            </a:pPr>
            <a:r>
              <a:rPr lang="en-US" dirty="0"/>
              <a:t>Measures isobars, precipitation, and thickness</a:t>
            </a:r>
          </a:p>
          <a:p>
            <a:pPr marL="0" indent="0">
              <a:buNone/>
            </a:pPr>
            <a:r>
              <a:rPr lang="en-US" dirty="0"/>
              <a:t>Thickness of atmosphere -&gt; dashed lines</a:t>
            </a:r>
          </a:p>
          <a:p>
            <a:pPr lvl="1"/>
            <a:r>
              <a:rPr lang="en-US" dirty="0"/>
              <a:t>Warm temperatures mean expansion, thus higher thicknesses</a:t>
            </a:r>
          </a:p>
          <a:p>
            <a:pPr lvl="1"/>
            <a:r>
              <a:rPr lang="en-US" dirty="0"/>
              <a:t>Close thickness lines means strong temperature gradient (cold or warm front)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28466-54B4-48C6-BE40-BC7A782613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8" t="9911" r="29269" b="12445"/>
          <a:stretch/>
        </p:blipFill>
        <p:spPr>
          <a:xfrm>
            <a:off x="7234841" y="681037"/>
            <a:ext cx="4807714" cy="34190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33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96D6-FE0D-48D5-9082-985B8933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How to locate a cold front on GFS or NAM?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08CAF-41FC-4C39-9078-D774E2BCB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08456"/>
            <a:ext cx="3256722" cy="4351338"/>
          </a:xfrm>
        </p:spPr>
        <p:txBody>
          <a:bodyPr/>
          <a:lstStyle/>
          <a:p>
            <a:r>
              <a:rPr lang="en-US" dirty="0"/>
              <a:t>Thickness lines close (Steep temperature gradient)</a:t>
            </a:r>
          </a:p>
          <a:p>
            <a:r>
              <a:rPr lang="en-US" dirty="0"/>
              <a:t>Typically Low pressure system</a:t>
            </a:r>
          </a:p>
          <a:p>
            <a:r>
              <a:rPr lang="en-US" dirty="0"/>
              <a:t>Typically Heavy amounts of rain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D1AB25-D890-4797-9013-AD1DC5638D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3" t="9911" r="29130" b="11479"/>
          <a:stretch/>
        </p:blipFill>
        <p:spPr>
          <a:xfrm>
            <a:off x="3816626" y="1408456"/>
            <a:ext cx="8362122" cy="53884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8B52CD-E377-4F87-8DB9-747DD2AC71A4}"/>
              </a:ext>
            </a:extLst>
          </p:cNvPr>
          <p:cNvSpPr/>
          <p:nvPr/>
        </p:nvSpPr>
        <p:spPr>
          <a:xfrm rot="1144970">
            <a:off x="9919252" y="3720388"/>
            <a:ext cx="1192696" cy="21365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27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AE934-677D-4313-BD85-6EA9D669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Output Statistics (MOS)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3A23D-1752-4376-83B7-F77C76ADE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043"/>
            <a:ext cx="10515600" cy="438792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Used to incorporate ground weather stations into forecasting models to predict surface based weather</a:t>
            </a:r>
          </a:p>
          <a:p>
            <a:pPr marL="0" indent="0">
              <a:buNone/>
            </a:pPr>
            <a:r>
              <a:rPr lang="en-US" sz="2000" dirty="0"/>
              <a:t>Uses statistical analysis to correct for biases in models</a:t>
            </a:r>
          </a:p>
          <a:p>
            <a:pPr marL="0" indent="0">
              <a:buNone/>
            </a:pPr>
            <a:r>
              <a:rPr lang="en-US" sz="2000" dirty="0"/>
              <a:t>You will only use a few component in MOS based GFS/NAM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35473-DEF3-440A-90BC-B1B9828E2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" t="16104" r="62154" b="58018"/>
          <a:stretch/>
        </p:blipFill>
        <p:spPr>
          <a:xfrm>
            <a:off x="357605" y="3429000"/>
            <a:ext cx="7792279" cy="3065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D49703-06C2-4086-8F1A-A1C5FA730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884" y="2281140"/>
            <a:ext cx="3684511" cy="421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6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B7596-AD26-459B-8D7C-B2861692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62"/>
            <a:ext cx="10515600" cy="1009651"/>
          </a:xfrm>
        </p:spPr>
        <p:txBody>
          <a:bodyPr/>
          <a:lstStyle/>
          <a:p>
            <a:pPr algn="ctr"/>
            <a:r>
              <a:rPr lang="en-US" dirty="0"/>
              <a:t>GFS based MOS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EC545F-1AE8-4FF8-A667-C091FF7C6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" t="14957" r="62154" b="38158"/>
          <a:stretch/>
        </p:blipFill>
        <p:spPr>
          <a:xfrm>
            <a:off x="2199860" y="1088913"/>
            <a:ext cx="7792279" cy="55548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5CFA2E-CD2A-49A8-B872-70873760ABC0}"/>
              </a:ext>
            </a:extLst>
          </p:cNvPr>
          <p:cNvSpPr/>
          <p:nvPr/>
        </p:nvSpPr>
        <p:spPr>
          <a:xfrm>
            <a:off x="2199860" y="3326296"/>
            <a:ext cx="7792279" cy="2915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6CE654-48C5-419E-BA3A-CF5272E6BAF8}"/>
              </a:ext>
            </a:extLst>
          </p:cNvPr>
          <p:cNvSpPr/>
          <p:nvPr/>
        </p:nvSpPr>
        <p:spPr>
          <a:xfrm>
            <a:off x="2193236" y="3823251"/>
            <a:ext cx="7792279" cy="2915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75B20-F070-4637-AD7C-FC68A643A2AA}"/>
              </a:ext>
            </a:extLst>
          </p:cNvPr>
          <p:cNvSpPr txBox="1"/>
          <p:nvPr/>
        </p:nvSpPr>
        <p:spPr>
          <a:xfrm>
            <a:off x="281607" y="1994417"/>
            <a:ext cx="1798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Probability of rain in the past 6 hours (%)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E12FAF-5527-47C3-BEA3-33FB8EEB62ED}"/>
              </a:ext>
            </a:extLst>
          </p:cNvPr>
          <p:cNvSpPr txBox="1"/>
          <p:nvPr/>
        </p:nvSpPr>
        <p:spPr>
          <a:xfrm>
            <a:off x="281608" y="4426190"/>
            <a:ext cx="17989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Expected amount of rain in the past 6 hours (see table </a:t>
            </a:r>
            <a:r>
              <a:rPr lang="en-US" sz="2000" b="1" dirty="0" err="1"/>
              <a:t>pg</a:t>
            </a:r>
            <a:r>
              <a:rPr lang="en-US" sz="2000" b="1" dirty="0"/>
              <a:t> 76)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CFA59C-F808-4591-BE53-F746448D900D}"/>
              </a:ext>
            </a:extLst>
          </p:cNvPr>
          <p:cNvCxnSpPr>
            <a:cxnSpLocks/>
            <a:stCxn id="8" idx="2"/>
            <a:endCxn id="6" idx="1"/>
          </p:cNvCxnSpPr>
          <p:nvPr/>
        </p:nvCxnSpPr>
        <p:spPr>
          <a:xfrm>
            <a:off x="1181099" y="3010080"/>
            <a:ext cx="1018761" cy="4619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D020FBD-0AE4-44B0-9292-07C464B895D4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1181099" y="3964200"/>
            <a:ext cx="1012137" cy="4619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AED1894-A3CE-439C-870D-7EC4C3C29767}"/>
              </a:ext>
            </a:extLst>
          </p:cNvPr>
          <p:cNvSpPr/>
          <p:nvPr/>
        </p:nvSpPr>
        <p:spPr>
          <a:xfrm>
            <a:off x="3442250" y="1088913"/>
            <a:ext cx="2653750" cy="55548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EBB506-09BC-4DEF-9DDE-13E131B34FC3}"/>
              </a:ext>
            </a:extLst>
          </p:cNvPr>
          <p:cNvSpPr/>
          <p:nvPr/>
        </p:nvSpPr>
        <p:spPr>
          <a:xfrm>
            <a:off x="6096000" y="1119438"/>
            <a:ext cx="2653750" cy="55548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B5A38D-5A12-4999-B5C6-A75B1D546E55}"/>
              </a:ext>
            </a:extLst>
          </p:cNvPr>
          <p:cNvSpPr txBox="1"/>
          <p:nvPr/>
        </p:nvSpPr>
        <p:spPr>
          <a:xfrm>
            <a:off x="4357476" y="692153"/>
            <a:ext cx="892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Nov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8FFB48-F819-4F13-9CB1-0150E84BC1BA}"/>
              </a:ext>
            </a:extLst>
          </p:cNvPr>
          <p:cNvSpPr txBox="1"/>
          <p:nvPr/>
        </p:nvSpPr>
        <p:spPr>
          <a:xfrm>
            <a:off x="7011226" y="699105"/>
            <a:ext cx="892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Nov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4A7BDD-9981-4985-BC82-7133E08CD2A6}"/>
              </a:ext>
            </a:extLst>
          </p:cNvPr>
          <p:cNvSpPr txBox="1"/>
          <p:nvPr/>
        </p:nvSpPr>
        <p:spPr>
          <a:xfrm>
            <a:off x="10111408" y="899160"/>
            <a:ext cx="179898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Example:</a:t>
            </a:r>
          </a:p>
          <a:p>
            <a:r>
              <a:rPr lang="en-US" sz="2000" b="1" dirty="0"/>
              <a:t>On November 3 there is a high probability that it will rain (72% prob.) between 6 UTC and 12 UTC. It will likely rain 0.1 to 0.25 inches before noon.</a:t>
            </a:r>
          </a:p>
        </p:txBody>
      </p:sp>
    </p:spTree>
    <p:extLst>
      <p:ext uri="{BB962C8B-B14F-4D97-AF65-F5344CB8AC3E}">
        <p14:creationId xmlns:p14="http://schemas.microsoft.com/office/powerpoint/2010/main" val="65199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B7596-AD26-459B-8D7C-B2861692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9651"/>
          </a:xfrm>
        </p:spPr>
        <p:txBody>
          <a:bodyPr/>
          <a:lstStyle/>
          <a:p>
            <a:pPr algn="ctr"/>
            <a:r>
              <a:rPr lang="en-US" dirty="0"/>
              <a:t>GFS based MOS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EC545F-1AE8-4FF8-A667-C091FF7C6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" t="14957" r="62154" b="38158"/>
          <a:stretch/>
        </p:blipFill>
        <p:spPr>
          <a:xfrm>
            <a:off x="2199860" y="1088913"/>
            <a:ext cx="7792279" cy="55548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DCA401-E44E-444B-8731-8C01B997E9D4}"/>
              </a:ext>
            </a:extLst>
          </p:cNvPr>
          <p:cNvSpPr/>
          <p:nvPr/>
        </p:nvSpPr>
        <p:spPr>
          <a:xfrm>
            <a:off x="2199859" y="1952790"/>
            <a:ext cx="7792279" cy="2915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BDDF20-63A0-4164-8987-A6488389A99C}"/>
              </a:ext>
            </a:extLst>
          </p:cNvPr>
          <p:cNvSpPr/>
          <p:nvPr/>
        </p:nvSpPr>
        <p:spPr>
          <a:xfrm>
            <a:off x="2199858" y="2631636"/>
            <a:ext cx="7792279" cy="2915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EE1B04-9749-44CA-AD0E-2DDD778D603F}"/>
              </a:ext>
            </a:extLst>
          </p:cNvPr>
          <p:cNvSpPr/>
          <p:nvPr/>
        </p:nvSpPr>
        <p:spPr>
          <a:xfrm>
            <a:off x="2199857" y="3115387"/>
            <a:ext cx="7792279" cy="2915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6E7566-121D-4D9B-AE7D-4C63B5855632}"/>
              </a:ext>
            </a:extLst>
          </p:cNvPr>
          <p:cNvSpPr txBox="1"/>
          <p:nvPr/>
        </p:nvSpPr>
        <p:spPr>
          <a:xfrm>
            <a:off x="122577" y="1103326"/>
            <a:ext cx="1798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High and Low Temp (F)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506089-43C6-463F-8A76-5A491ABCD3F9}"/>
              </a:ext>
            </a:extLst>
          </p:cNvPr>
          <p:cNvSpPr txBox="1"/>
          <p:nvPr/>
        </p:nvSpPr>
        <p:spPr>
          <a:xfrm>
            <a:off x="122577" y="2985631"/>
            <a:ext cx="1212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Cloud Coverage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3A9AFB-9F77-45CB-B2EF-7E5846E2FB40}"/>
              </a:ext>
            </a:extLst>
          </p:cNvPr>
          <p:cNvSpPr txBox="1"/>
          <p:nvPr/>
        </p:nvSpPr>
        <p:spPr>
          <a:xfrm>
            <a:off x="114159" y="4581297"/>
            <a:ext cx="1604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Wind Speed (knots)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6BCF10-A5B5-41C0-A220-3ADE477FF00D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022069" y="1811212"/>
            <a:ext cx="1177788" cy="3246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2F8B66-9138-40F3-93C8-B61D0E642DEF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1017670" y="2777410"/>
            <a:ext cx="1182188" cy="4464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D592510-FA6A-4D30-82B6-FAE05572B646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916616" y="3261333"/>
            <a:ext cx="1271924" cy="13199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024F72-EB4F-4C59-B64F-BE39ADE5D189}"/>
              </a:ext>
            </a:extLst>
          </p:cNvPr>
          <p:cNvSpPr txBox="1"/>
          <p:nvPr/>
        </p:nvSpPr>
        <p:spPr>
          <a:xfrm>
            <a:off x="10072181" y="993266"/>
            <a:ext cx="179898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November 3</a:t>
            </a:r>
            <a:r>
              <a:rPr lang="en-US" sz="2000" b="1" baseline="30000" dirty="0"/>
              <a:t>rd</a:t>
            </a:r>
            <a:r>
              <a:rPr lang="en-US" sz="2000" b="1" dirty="0"/>
              <a:t> has a high of 60 F and a low of 54 F. The cloud coverage is mostly overcast with some scattered clouds in the afternoon. The wind speed ranges from 2 to 11 knots through the day with max winds in the afternoon.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18C8AF-363C-4550-9099-356B75B2117E}"/>
              </a:ext>
            </a:extLst>
          </p:cNvPr>
          <p:cNvSpPr/>
          <p:nvPr/>
        </p:nvSpPr>
        <p:spPr>
          <a:xfrm>
            <a:off x="6096000" y="1119438"/>
            <a:ext cx="2653750" cy="55548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6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4A954-E155-4EEA-A52B-4D717880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46" y="33923"/>
            <a:ext cx="10515600" cy="784568"/>
          </a:xfrm>
        </p:spPr>
        <p:txBody>
          <a:bodyPr/>
          <a:lstStyle/>
          <a:p>
            <a:r>
              <a:rPr lang="en-US" dirty="0"/>
              <a:t>Spaghetti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D5A83-5947-49F2-9C7C-44D3E6A8C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818490"/>
            <a:ext cx="11831286" cy="261050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Useful to compare forecasts predicted by a number of differing models (looks like spaghetti)</a:t>
            </a:r>
          </a:p>
          <a:p>
            <a:r>
              <a:rPr lang="en-US" sz="2400" dirty="0"/>
              <a:t>Increase difference as forecast goes further out in time </a:t>
            </a:r>
          </a:p>
          <a:p>
            <a:r>
              <a:rPr lang="en-US" sz="2400" dirty="0"/>
              <a:t>Lines are close -&gt; agreement between the models (pictured left)</a:t>
            </a:r>
          </a:p>
          <a:p>
            <a:r>
              <a:rPr lang="en-US" sz="2400" dirty="0"/>
              <a:t>Lines are far apart -&gt; disagreement between the models (pictured right)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A221B-45B4-4B20-9F91-2444E362C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6" t="9911" r="23152" b="7805"/>
          <a:stretch/>
        </p:blipFill>
        <p:spPr>
          <a:xfrm>
            <a:off x="107852" y="3257462"/>
            <a:ext cx="5706794" cy="3566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FAAC9F-CF23-4D01-958D-276E88E08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7" t="9911" r="27538" b="5302"/>
          <a:stretch/>
        </p:blipFill>
        <p:spPr>
          <a:xfrm>
            <a:off x="6865034" y="3136957"/>
            <a:ext cx="5444197" cy="3721043"/>
          </a:xfrm>
          <a:prstGeom prst="rect">
            <a:avLst/>
          </a:prstGeom>
        </p:spPr>
      </p:pic>
      <p:pic>
        <p:nvPicPr>
          <p:cNvPr id="1026" name="Picture 2" descr="Image result for spaghetti">
            <a:extLst>
              <a:ext uri="{FF2B5EF4-FFF2-40B4-BE49-F238E27FC236}">
                <a16:creationId xmlns:a16="http://schemas.microsoft.com/office/drawing/2014/main" id="{4E642376-BE81-4278-B358-2FC0734F8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384" y="-2783"/>
            <a:ext cx="1024714" cy="126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1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D84F-CF33-4AEF-9F83-CF62D9658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988910"/>
          </a:xfrm>
        </p:spPr>
        <p:txBody>
          <a:bodyPr/>
          <a:lstStyle/>
          <a:p>
            <a:r>
              <a:rPr lang="en-US" dirty="0"/>
              <a:t>High and Low Pressure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EFF1F-A3F4-483B-B38D-877C4463B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6" t="12349" r="22500" b="5303"/>
          <a:stretch/>
        </p:blipFill>
        <p:spPr>
          <a:xfrm>
            <a:off x="1543878" y="848139"/>
            <a:ext cx="9104244" cy="56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6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87CB5A-3BFB-4096-8B01-029DC50BB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1" t="25219" r="37116" b="11302"/>
          <a:stretch/>
        </p:blipFill>
        <p:spPr>
          <a:xfrm>
            <a:off x="5936974" y="1488001"/>
            <a:ext cx="5667190" cy="4902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A36DE-F3E8-49A2-8B4E-4AD95E11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9" y="87628"/>
            <a:ext cx="10515600" cy="931033"/>
          </a:xfrm>
        </p:spPr>
        <p:txBody>
          <a:bodyPr/>
          <a:lstStyle/>
          <a:p>
            <a:r>
              <a:rPr lang="en-US" dirty="0"/>
              <a:t>Mean/spread plots (precipitation)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72733-B37B-4A33-B9ED-96DF5CA91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19" y="1488001"/>
            <a:ext cx="5667190" cy="4351338"/>
          </a:xfrm>
        </p:spPr>
        <p:txBody>
          <a:bodyPr/>
          <a:lstStyle/>
          <a:p>
            <a:r>
              <a:rPr lang="en-US" dirty="0"/>
              <a:t>Contour lines are mean values and “filled in colors” are spread </a:t>
            </a:r>
          </a:p>
          <a:p>
            <a:r>
              <a:rPr lang="en-US" dirty="0"/>
              <a:t>Spread -&gt; how much the value may deviate from the mean (think standard error)</a:t>
            </a:r>
          </a:p>
          <a:p>
            <a:r>
              <a:rPr lang="en-US" dirty="0"/>
              <a:t>In the figure to the right we can see that college park is predicted to have roughly 1 mm of rain in the next 24 hours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6D1D56-572B-4A15-9E39-30F3E259D626}"/>
              </a:ext>
            </a:extLst>
          </p:cNvPr>
          <p:cNvSpPr/>
          <p:nvPr/>
        </p:nvSpPr>
        <p:spPr>
          <a:xfrm>
            <a:off x="9827525" y="3190480"/>
            <a:ext cx="525037" cy="477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45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599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Lab 11: Forecasting-Numerical Weather Prediction</vt:lpstr>
      <vt:lpstr>GFS vs NAM</vt:lpstr>
      <vt:lpstr>How to locate a cold front on GFS or NAM?</vt:lpstr>
      <vt:lpstr>Model Output Statistics (MOS)</vt:lpstr>
      <vt:lpstr>GFS based MOS</vt:lpstr>
      <vt:lpstr>GFS based MOS</vt:lpstr>
      <vt:lpstr>Spaghetti plots</vt:lpstr>
      <vt:lpstr>High and Low Pressure Systems</vt:lpstr>
      <vt:lpstr>Mean/spread plots (precipitation)</vt:lpstr>
      <vt:lpstr>Mean/spread plots (temperature)</vt:lpstr>
      <vt:lpstr>Mean/spread plots (wind speed at 200 hPa)</vt:lpstr>
      <vt:lpstr>Mean/spread plots (surface wind speed)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Marie Daley</dc:creator>
  <cp:lastModifiedBy>Hannah Daley</cp:lastModifiedBy>
  <cp:revision>34</cp:revision>
  <dcterms:created xsi:type="dcterms:W3CDTF">2018-11-01T17:39:01Z</dcterms:created>
  <dcterms:modified xsi:type="dcterms:W3CDTF">2019-04-01T03:26:06Z</dcterms:modified>
</cp:coreProperties>
</file>